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66" r:id="rId2"/>
    <p:sldId id="367" r:id="rId3"/>
    <p:sldId id="368" r:id="rId4"/>
    <p:sldId id="369" r:id="rId5"/>
    <p:sldId id="379" r:id="rId6"/>
    <p:sldId id="375" r:id="rId7"/>
    <p:sldId id="378" r:id="rId8"/>
    <p:sldId id="364" r:id="rId9"/>
    <p:sldId id="371" r:id="rId10"/>
    <p:sldId id="372" r:id="rId11"/>
    <p:sldId id="373" r:id="rId12"/>
    <p:sldId id="370" r:id="rId13"/>
    <p:sldId id="374" r:id="rId14"/>
    <p:sldId id="3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8CB8C6-304A-F140-8DE9-5A80FB3BECB9}" v="7" dt="2023-04-27T07:30:39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/>
    <p:restoredTop sz="96327"/>
  </p:normalViewPr>
  <p:slideViewPr>
    <p:cSldViewPr snapToGrid="0">
      <p:cViewPr varScale="1">
        <p:scale>
          <a:sx n="224" d="100"/>
          <a:sy n="224" d="100"/>
        </p:scale>
        <p:origin x="10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3A319-7989-EF41-AD04-685FBE23783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EBB53-C169-9C48-BF7B-507F29AB6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52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968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882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4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61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33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35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74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7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5550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426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2166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14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1883-65D3-7BBF-1FB2-6264D3BB8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C93B1-6D90-5351-F0E3-C092BAEBE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2AE94-06AA-8647-6EA5-84C154A0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5A292-708B-E0F8-9E72-C695CD9D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B1A4C-D29F-94E1-1EFF-FCB05639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24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57F4-5E40-E10F-17E7-1F86DDA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DFA10-312D-84D2-41A3-0CAC863F2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8E0C8-DD4C-BFA7-9830-7813995E4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86DD5-577C-02BD-EBB6-766D9AA9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764FE-2D05-CCB2-C165-86D17CC9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E3796-008D-D3CA-8F75-EB2B50EBA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DAAD9-AEDB-B0C2-6AC8-1A7027E68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62CB-CC20-9B20-8810-D47974F6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873D9-42DF-02E1-69C7-C40B6BDA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80DD-566B-9033-F1C1-AE64CA35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2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2487-1B93-D6F4-E345-A0DA4F81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81913-D6D0-254F-BD95-4D2FA9FA9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3020A-0980-A81E-970D-4559502A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726C-4B37-B8A3-E84C-6987D70D7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153D7-B8A8-3334-A578-CCCCBB9D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6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3255-E073-35B0-7C38-86FFCC93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00E53-BC2A-30C6-889D-C38555B97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2B6CD-100E-C834-1AB9-01E6EA47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461AA-866C-AAF1-30C1-63A4CB794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517B7-F4CE-6B50-5374-E896BD18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33D1-7619-92EB-B22E-05B61BD3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8038-F3E3-C6D7-021F-436210347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D7137-F3F0-4581-CF8A-B76697F1A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BAADB-939E-2EE1-48E9-D943B32DA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39EEB-E53D-93B6-9C28-E72D67D40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51221-D804-DC6A-41AD-133381BB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D900-F011-85E7-6473-D0F23328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22F8F-FF81-9778-00A8-CD9E7799A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A04BB-FE3E-FDA0-4B85-DAD46AEC3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D7704-7704-5919-4A27-A9FA326EB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432E-3137-1776-61EB-4ADDD6148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05CC6-3674-F635-BE3C-AD7428C0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E234E-575F-187A-ADCB-5A638276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08D93-637D-6FDE-B6AD-D4E86921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4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E2D2-6C80-A605-E54D-20C9AEF0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69A94-8FA9-9374-E569-4C2C678B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B8B94-770A-0660-B543-147679C2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3D6C5-D45B-0CA3-EC23-886DEAEC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4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D6476-8DED-F416-D018-3F301963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2A7CF-43A6-1083-1677-8CF9BC99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48C9A-F39B-830B-DA1C-9790432F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3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DC68-13C7-065C-5652-BE6DCD86F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D32AB-01D4-C044-7BD3-5A27118BE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31BB2-D640-B30A-7406-CBFF55324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A469A-5656-C6F7-3329-A50BA1AC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58ADE-9307-123D-1F7E-7FCFFC51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ADC09-FE70-44CF-200B-01D3B706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418A-BC98-A7F4-3FD8-24CD94A5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70265-E64A-2C56-3ED9-8E3D10914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AFA91-6F7D-2785-5D6A-62CCC91D7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0B88E-2EEB-E851-5490-1E5871B2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BD356-F322-3890-19A2-3875E833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47746-A45D-11DC-4C8B-162E84D8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89026-FB4D-05B6-A570-08A03350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E10F-D5B7-5D40-CEBE-E69DEE6EA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2DE58-8E3D-15AD-C199-0E7A37FFD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E01B5-1FA2-AB4E-B822-91D800524A7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3F585-6CF1-328B-6458-586B1A28E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D5591-0606-49DF-E5F2-1AEB00C6F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6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5" Type="http://schemas.openxmlformats.org/officeDocument/2006/relationships/image" Target="../media/image2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2C525D9-3C32-3BCB-67A3-6D0A99827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42" y="2188559"/>
            <a:ext cx="4499340" cy="2282274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879769" y="245296"/>
            <a:ext cx="68296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Primary results</a:t>
            </a: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Wind resource REU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EADE6-9608-EDB7-0DA1-5118DE22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18" y="1343356"/>
            <a:ext cx="2941097" cy="160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BC75E-DC37-15F0-18FD-388BD7507A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03976" y="3886662"/>
            <a:ext cx="3551932" cy="2296507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9EC94B-1D42-6601-59FE-AB7DD148C1E6}"/>
              </a:ext>
            </a:extLst>
          </p:cNvPr>
          <p:cNvCxnSpPr>
            <a:cxnSpLocks/>
          </p:cNvCxnSpPr>
          <p:nvPr/>
        </p:nvCxnSpPr>
        <p:spPr>
          <a:xfrm>
            <a:off x="2450841" y="2500605"/>
            <a:ext cx="742993" cy="16203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06042-D288-EAC2-D767-9477D5566F63}"/>
              </a:ext>
            </a:extLst>
          </p:cNvPr>
          <p:cNvCxnSpPr>
            <a:cxnSpLocks/>
          </p:cNvCxnSpPr>
          <p:nvPr/>
        </p:nvCxnSpPr>
        <p:spPr>
          <a:xfrm>
            <a:off x="2450841" y="1704231"/>
            <a:ext cx="742993" cy="4615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401;p19">
            <a:extLst>
              <a:ext uri="{FF2B5EF4-FFF2-40B4-BE49-F238E27FC236}">
                <a16:creationId xmlns:a16="http://schemas.microsoft.com/office/drawing/2014/main" id="{605F2D1D-7367-4686-4856-44E59488CB8D}"/>
              </a:ext>
            </a:extLst>
          </p:cNvPr>
          <p:cNvSpPr txBox="1"/>
          <p:nvPr/>
        </p:nvSpPr>
        <p:spPr>
          <a:xfrm>
            <a:off x="8780378" y="3485689"/>
            <a:ext cx="23197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/>
              <a:t>Remarked topography</a:t>
            </a:r>
            <a:endParaRPr dirty="0"/>
          </a:p>
        </p:txBody>
      </p:sp>
      <p:sp>
        <p:nvSpPr>
          <p:cNvPr id="23" name="Google Shape;401;p19">
            <a:extLst>
              <a:ext uri="{FF2B5EF4-FFF2-40B4-BE49-F238E27FC236}">
                <a16:creationId xmlns:a16="http://schemas.microsoft.com/office/drawing/2014/main" id="{25C28A61-21EF-B86F-3585-C9B0A99BB072}"/>
              </a:ext>
            </a:extLst>
          </p:cNvPr>
          <p:cNvSpPr txBox="1"/>
          <p:nvPr/>
        </p:nvSpPr>
        <p:spPr>
          <a:xfrm>
            <a:off x="4153426" y="1738710"/>
            <a:ext cx="24672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Seasonal trade winds</a:t>
            </a:r>
            <a:endParaRPr dirty="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54D8C2-1DC6-ED3B-EC52-191EF7379D1A}"/>
              </a:ext>
            </a:extLst>
          </p:cNvPr>
          <p:cNvSpPr/>
          <p:nvPr/>
        </p:nvSpPr>
        <p:spPr>
          <a:xfrm>
            <a:off x="1667070" y="1704231"/>
            <a:ext cx="783771" cy="796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54141-B18C-FF0A-C173-6621FA9A8E63}"/>
              </a:ext>
            </a:extLst>
          </p:cNvPr>
          <p:cNvCxnSpPr>
            <a:cxnSpLocks/>
          </p:cNvCxnSpPr>
          <p:nvPr/>
        </p:nvCxnSpPr>
        <p:spPr>
          <a:xfrm flipH="1" flipV="1">
            <a:off x="4949932" y="3498057"/>
            <a:ext cx="230155" cy="832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1CE50E-8BC4-E196-F5D5-BAF7E6B14C2B}"/>
              </a:ext>
            </a:extLst>
          </p:cNvPr>
          <p:cNvCxnSpPr>
            <a:cxnSpLocks/>
          </p:cNvCxnSpPr>
          <p:nvPr/>
        </p:nvCxnSpPr>
        <p:spPr>
          <a:xfrm flipH="1" flipV="1">
            <a:off x="4949932" y="3381400"/>
            <a:ext cx="230155" cy="832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95E2FA-28AB-1E9A-25A9-297828DC0569}"/>
              </a:ext>
            </a:extLst>
          </p:cNvPr>
          <p:cNvCxnSpPr>
            <a:cxnSpLocks/>
          </p:cNvCxnSpPr>
          <p:nvPr/>
        </p:nvCxnSpPr>
        <p:spPr>
          <a:xfrm flipH="1">
            <a:off x="7089818" y="3453176"/>
            <a:ext cx="228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577005-4AF7-0900-E288-F669332065F0}"/>
              </a:ext>
            </a:extLst>
          </p:cNvPr>
          <p:cNvCxnSpPr>
            <a:cxnSpLocks/>
          </p:cNvCxnSpPr>
          <p:nvPr/>
        </p:nvCxnSpPr>
        <p:spPr>
          <a:xfrm flipH="1">
            <a:off x="7089818" y="3536037"/>
            <a:ext cx="228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75EDA2-1813-5329-2481-7A72B19D5352}"/>
              </a:ext>
            </a:extLst>
          </p:cNvPr>
          <p:cNvCxnSpPr>
            <a:cxnSpLocks/>
          </p:cNvCxnSpPr>
          <p:nvPr/>
        </p:nvCxnSpPr>
        <p:spPr>
          <a:xfrm flipH="1">
            <a:off x="7089818" y="3619245"/>
            <a:ext cx="228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CEF0B3-A7D1-81F3-5AC9-764829232BCB}"/>
              </a:ext>
            </a:extLst>
          </p:cNvPr>
          <p:cNvCxnSpPr>
            <a:cxnSpLocks/>
          </p:cNvCxnSpPr>
          <p:nvPr/>
        </p:nvCxnSpPr>
        <p:spPr>
          <a:xfrm flipH="1" flipV="1">
            <a:off x="4949931" y="3592952"/>
            <a:ext cx="230155" cy="832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246F8E-A55D-E9A6-0B98-8C53C234B771}"/>
              </a:ext>
            </a:extLst>
          </p:cNvPr>
          <p:cNvSpPr txBox="1"/>
          <p:nvPr/>
        </p:nvSpPr>
        <p:spPr>
          <a:xfrm>
            <a:off x="3644782" y="4038244"/>
            <a:ext cx="1357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Winter wind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078A0D-398E-98DA-5DF8-B429F093AA3E}"/>
              </a:ext>
            </a:extLst>
          </p:cNvPr>
          <p:cNvSpPr txBox="1"/>
          <p:nvPr/>
        </p:nvSpPr>
        <p:spPr>
          <a:xfrm>
            <a:off x="5913509" y="3975347"/>
            <a:ext cx="1507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wind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AE1BF1-5EBE-7A2A-80C3-B38D98566A1F}"/>
              </a:ext>
            </a:extLst>
          </p:cNvPr>
          <p:cNvSpPr/>
          <p:nvPr/>
        </p:nvSpPr>
        <p:spPr>
          <a:xfrm>
            <a:off x="6809088" y="3372997"/>
            <a:ext cx="230156" cy="210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CD7468-7BDD-FF1F-94D5-BB38F74BD98F}"/>
              </a:ext>
            </a:extLst>
          </p:cNvPr>
          <p:cNvCxnSpPr>
            <a:cxnSpLocks/>
          </p:cNvCxnSpPr>
          <p:nvPr/>
        </p:nvCxnSpPr>
        <p:spPr>
          <a:xfrm>
            <a:off x="6809088" y="3581265"/>
            <a:ext cx="1194888" cy="2601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1EA879-CDED-BEBA-F1A2-8208C723A462}"/>
              </a:ext>
            </a:extLst>
          </p:cNvPr>
          <p:cNvCxnSpPr>
            <a:cxnSpLocks/>
          </p:cNvCxnSpPr>
          <p:nvPr/>
        </p:nvCxnSpPr>
        <p:spPr>
          <a:xfrm>
            <a:off x="7049957" y="3585562"/>
            <a:ext cx="930197" cy="3011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CE6B1C-BAFD-68A9-DF3D-D8FB7B1123B6}"/>
              </a:ext>
            </a:extLst>
          </p:cNvPr>
          <p:cNvSpPr txBox="1"/>
          <p:nvPr/>
        </p:nvSpPr>
        <p:spPr>
          <a:xfrm>
            <a:off x="3165210" y="4455719"/>
            <a:ext cx="150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Mialhe</a:t>
            </a:r>
            <a:r>
              <a:rPr lang="en-US" sz="1400" i="1" dirty="0"/>
              <a:t> et. al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69B7-3926-D84C-71EF-DD49DDD984E3}"/>
              </a:ext>
            </a:extLst>
          </p:cNvPr>
          <p:cNvSpPr txBox="1"/>
          <p:nvPr/>
        </p:nvSpPr>
        <p:spPr>
          <a:xfrm>
            <a:off x="10089794" y="6169356"/>
            <a:ext cx="134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/>
            </a:lvl1pPr>
          </a:lstStyle>
          <a:p>
            <a:r>
              <a:rPr lang="en-US" dirty="0"/>
              <a:t>Tang et. al 2023</a:t>
            </a: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265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Selection of stations:</a:t>
            </a: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2213D-3017-06B4-1F02-F12D8AA3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670" y="1857653"/>
            <a:ext cx="2941112" cy="190158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112D0D92-FEC8-EB53-E1BB-485348989927}"/>
              </a:ext>
            </a:extLst>
          </p:cNvPr>
          <p:cNvSpPr/>
          <p:nvPr/>
        </p:nvSpPr>
        <p:spPr>
          <a:xfrm>
            <a:off x="1232704" y="2526431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A64590-1DF3-56AE-9D32-2E946EBB0BB9}"/>
              </a:ext>
            </a:extLst>
          </p:cNvPr>
          <p:cNvSpPr/>
          <p:nvPr/>
        </p:nvSpPr>
        <p:spPr>
          <a:xfrm>
            <a:off x="1743920" y="2885206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FB8C-E5F8-C37A-450A-D1CE0C343F67}"/>
              </a:ext>
            </a:extLst>
          </p:cNvPr>
          <p:cNvSpPr/>
          <p:nvPr/>
        </p:nvSpPr>
        <p:spPr>
          <a:xfrm>
            <a:off x="1681283" y="2316450"/>
            <a:ext cx="168853" cy="109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64BD8-A968-0DC2-A1BA-FBCA2EC9FD7C}"/>
              </a:ext>
            </a:extLst>
          </p:cNvPr>
          <p:cNvSpPr/>
          <p:nvPr/>
        </p:nvSpPr>
        <p:spPr>
          <a:xfrm>
            <a:off x="1850136" y="2631567"/>
            <a:ext cx="141618" cy="113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17E87-1A02-5B1F-DF6B-781D10FC2279}"/>
              </a:ext>
            </a:extLst>
          </p:cNvPr>
          <p:cNvSpPr/>
          <p:nvPr/>
        </p:nvSpPr>
        <p:spPr>
          <a:xfrm>
            <a:off x="1034792" y="2885206"/>
            <a:ext cx="106216" cy="946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9B7636-5F41-730C-AC6E-729EDC717DFE}"/>
              </a:ext>
            </a:extLst>
          </p:cNvPr>
          <p:cNvSpPr/>
          <p:nvPr/>
        </p:nvSpPr>
        <p:spPr>
          <a:xfrm>
            <a:off x="1338920" y="3171769"/>
            <a:ext cx="130727" cy="104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DA3A6-7A0A-5A2E-D79F-E05A56EACE95}"/>
              </a:ext>
            </a:extLst>
          </p:cNvPr>
          <p:cNvSpPr/>
          <p:nvPr/>
        </p:nvSpPr>
        <p:spPr>
          <a:xfrm>
            <a:off x="5218990" y="2526431"/>
            <a:ext cx="3501342" cy="2711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cycle (box plot ) of East West High stations (daily mean data)</a:t>
            </a:r>
          </a:p>
        </p:txBody>
      </p:sp>
    </p:spTree>
    <p:extLst>
      <p:ext uri="{BB962C8B-B14F-4D97-AF65-F5344CB8AC3E}">
        <p14:creationId xmlns:p14="http://schemas.microsoft.com/office/powerpoint/2010/main" val="233172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Selection of stations:</a:t>
            </a: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2213D-3017-06B4-1F02-F12D8AA3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670" y="1857653"/>
            <a:ext cx="2941112" cy="190158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112D0D92-FEC8-EB53-E1BB-485348989927}"/>
              </a:ext>
            </a:extLst>
          </p:cNvPr>
          <p:cNvSpPr/>
          <p:nvPr/>
        </p:nvSpPr>
        <p:spPr>
          <a:xfrm>
            <a:off x="1232704" y="2526431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A64590-1DF3-56AE-9D32-2E946EBB0BB9}"/>
              </a:ext>
            </a:extLst>
          </p:cNvPr>
          <p:cNvSpPr/>
          <p:nvPr/>
        </p:nvSpPr>
        <p:spPr>
          <a:xfrm>
            <a:off x="1743920" y="2885206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FB8C-E5F8-C37A-450A-D1CE0C343F67}"/>
              </a:ext>
            </a:extLst>
          </p:cNvPr>
          <p:cNvSpPr/>
          <p:nvPr/>
        </p:nvSpPr>
        <p:spPr>
          <a:xfrm>
            <a:off x="1681283" y="2316450"/>
            <a:ext cx="168853" cy="109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64BD8-A968-0DC2-A1BA-FBCA2EC9FD7C}"/>
              </a:ext>
            </a:extLst>
          </p:cNvPr>
          <p:cNvSpPr/>
          <p:nvPr/>
        </p:nvSpPr>
        <p:spPr>
          <a:xfrm>
            <a:off x="1850136" y="2631567"/>
            <a:ext cx="141618" cy="113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17E87-1A02-5B1F-DF6B-781D10FC2279}"/>
              </a:ext>
            </a:extLst>
          </p:cNvPr>
          <p:cNvSpPr/>
          <p:nvPr/>
        </p:nvSpPr>
        <p:spPr>
          <a:xfrm>
            <a:off x="1034792" y="2885206"/>
            <a:ext cx="106216" cy="946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9B7636-5F41-730C-AC6E-729EDC717DFE}"/>
              </a:ext>
            </a:extLst>
          </p:cNvPr>
          <p:cNvSpPr/>
          <p:nvPr/>
        </p:nvSpPr>
        <p:spPr>
          <a:xfrm>
            <a:off x="1338920" y="3171769"/>
            <a:ext cx="130727" cy="104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DA3A6-7A0A-5A2E-D79F-E05A56EACE95}"/>
              </a:ext>
            </a:extLst>
          </p:cNvPr>
          <p:cNvSpPr/>
          <p:nvPr/>
        </p:nvSpPr>
        <p:spPr>
          <a:xfrm>
            <a:off x="5253713" y="2403677"/>
            <a:ext cx="3501342" cy="2711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diurnal cycle (box plot ) of East West High stations (hourly data)</a:t>
            </a:r>
          </a:p>
        </p:txBody>
      </p:sp>
    </p:spTree>
    <p:extLst>
      <p:ext uri="{BB962C8B-B14F-4D97-AF65-F5344CB8AC3E}">
        <p14:creationId xmlns:p14="http://schemas.microsoft.com/office/powerpoint/2010/main" val="76262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 for Reunion</a:t>
            </a:r>
            <a:endParaRPr dirty="0"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Take-home message: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FA5B4-8905-EDFF-EB6F-21662B71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791" y="5178833"/>
            <a:ext cx="1388129" cy="1429799"/>
          </a:xfrm>
          <a:prstGeom prst="rect">
            <a:avLst/>
          </a:prstGeom>
        </p:spPr>
      </p:pic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83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94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3A4A-66FD-78E7-7DCE-A3C4D0D82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30258-663D-F4B8-2C5A-95693598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18" y="1760306"/>
            <a:ext cx="1668694" cy="1668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2F1B2-C569-097F-517E-D10CA51F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77" y="1610105"/>
            <a:ext cx="3603161" cy="1287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00BEE-18F3-9C71-2BE0-19372C84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334" y="1610105"/>
            <a:ext cx="3603161" cy="922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0A379-269C-38B0-1AAD-474ABC32A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98" y="3985150"/>
            <a:ext cx="1192726" cy="1119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3064FB-D4C5-6B1A-750C-E4318AF21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625" y="3985150"/>
            <a:ext cx="2876811" cy="1618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84294B-FD42-19BD-4E4A-3E744A494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2540000"/>
            <a:ext cx="1778000" cy="177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71CDF5-1D23-8DE1-32AF-89EF76620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500" y="4479214"/>
            <a:ext cx="2761989" cy="1684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FA2E17-3A41-527F-4BED-F666703EA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5375" y="3290105"/>
            <a:ext cx="1676400" cy="800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7D6D41-6C23-10A5-96AF-49BA99B79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7358" y="403266"/>
            <a:ext cx="3257280" cy="8003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3EF87B-CD6A-FB29-49F9-EA8F0D58B9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5147" y="3198089"/>
            <a:ext cx="1237728" cy="7252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6C6AAA-603F-DC04-854B-A36D9941E0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2829" y="234879"/>
            <a:ext cx="3949700" cy="1066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45EE51-774E-C017-60E5-14668162C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8565" y="4761858"/>
            <a:ext cx="2730500" cy="1562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56E0A0-5395-9BB8-F84C-81E1E841FC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9486" y="5665704"/>
            <a:ext cx="2635147" cy="10252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EA475F-1E84-BC31-81FD-84C3DFE3D2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244" y="5201795"/>
            <a:ext cx="1576253" cy="15998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A885C6-7ECD-313B-1E70-37AA9E6E6D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04474" y="3592734"/>
            <a:ext cx="1558673" cy="7252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D628083-0DC3-1622-8FF4-5BA142920F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74305" y="1665799"/>
            <a:ext cx="1391433" cy="13914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71DFDC-0BF7-8C31-BF46-EAAC82AEF1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4994" y="2489944"/>
            <a:ext cx="1520410" cy="11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8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2557405" y="1759352"/>
            <a:ext cx="2674352" cy="232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Looks like the left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DF048F-B333-8646-43D8-E03C3A4902BA}"/>
              </a:ext>
            </a:extLst>
          </p:cNvPr>
          <p:cNvSpPr/>
          <p:nvPr/>
        </p:nvSpPr>
        <p:spPr>
          <a:xfrm>
            <a:off x="5457163" y="1778587"/>
            <a:ext cx="2662778" cy="231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colorbar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68D4C-DDE5-A380-5C8E-0585B2598280}"/>
              </a:ext>
            </a:extLst>
          </p:cNvPr>
          <p:cNvSpPr/>
          <p:nvPr/>
        </p:nvSpPr>
        <p:spPr>
          <a:xfrm>
            <a:off x="2557405" y="4207830"/>
            <a:ext cx="2674352" cy="252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colorbar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EDAC6B-78DB-CBE5-75B9-FE662B4299CC}"/>
              </a:ext>
            </a:extLst>
          </p:cNvPr>
          <p:cNvSpPr/>
          <p:nvPr/>
        </p:nvSpPr>
        <p:spPr>
          <a:xfrm>
            <a:off x="5423995" y="4209730"/>
            <a:ext cx="2674352" cy="252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colorbar</a:t>
            </a:r>
            <a:endParaRPr lang="en-US" dirty="0"/>
          </a:p>
        </p:txBody>
      </p:sp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879769" y="245296"/>
            <a:ext cx="72808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 resource in Reunion: mean state</a:t>
            </a:r>
            <a:endParaRPr lang="en-US" sz="3200" dirty="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2994B-6CE6-BB4B-7B8C-062B1516C69B}"/>
              </a:ext>
            </a:extLst>
          </p:cNvPr>
          <p:cNvSpPr txBox="1"/>
          <p:nvPr/>
        </p:nvSpPr>
        <p:spPr>
          <a:xfrm>
            <a:off x="4091850" y="1189962"/>
            <a:ext cx="459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10m annual mean wind speed of Reunion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5973514" y="1922210"/>
            <a:ext cx="15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ERA5 @25km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F7CCF-4B81-5619-F2E3-A9FD358BADB4}"/>
              </a:ext>
            </a:extLst>
          </p:cNvPr>
          <p:cNvSpPr txBox="1"/>
          <p:nvPr/>
        </p:nvSpPr>
        <p:spPr>
          <a:xfrm>
            <a:off x="3393311" y="4234607"/>
            <a:ext cx="220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ERA5_land @9km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23220-C71A-31CC-989C-7E68BB599B0F}"/>
              </a:ext>
            </a:extLst>
          </p:cNvPr>
          <p:cNvSpPr txBox="1"/>
          <p:nvPr/>
        </p:nvSpPr>
        <p:spPr>
          <a:xfrm>
            <a:off x="6331738" y="4234607"/>
            <a:ext cx="220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AROME @2.5km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43F5A-53DC-E77E-3949-FC5586E6EB14}"/>
              </a:ext>
            </a:extLst>
          </p:cNvPr>
          <p:cNvSpPr txBox="1"/>
          <p:nvPr/>
        </p:nvSpPr>
        <p:spPr>
          <a:xfrm>
            <a:off x="3758349" y="1737544"/>
            <a:ext cx="15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5B509-B037-2215-DDC2-6CB901880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01" y="1917232"/>
            <a:ext cx="1936508" cy="1462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5E789-95E1-6734-DD86-187103CEBD0F}"/>
              </a:ext>
            </a:extLst>
          </p:cNvPr>
          <p:cNvSpPr txBox="1"/>
          <p:nvPr/>
        </p:nvSpPr>
        <p:spPr>
          <a:xfrm>
            <a:off x="8421504" y="2186999"/>
            <a:ext cx="2585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value of: land, ocean, and all in each plot.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E5145-1EAE-E690-BC24-4339437B193E}"/>
              </a:ext>
            </a:extLst>
          </p:cNvPr>
          <p:cNvSpPr txBox="1"/>
          <p:nvPr/>
        </p:nvSpPr>
        <p:spPr>
          <a:xfrm>
            <a:off x="704258" y="3788229"/>
            <a:ext cx="153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 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587F35-C687-A825-BDA8-FFC2991BEDFB}"/>
              </a:ext>
            </a:extLst>
          </p:cNvPr>
          <p:cNvSpPr txBox="1"/>
          <p:nvPr/>
        </p:nvSpPr>
        <p:spPr>
          <a:xfrm>
            <a:off x="8687964" y="4078622"/>
            <a:ext cx="258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frame same </a:t>
            </a:r>
            <a:r>
              <a:rPr lang="en-US" dirty="0" err="1"/>
              <a:t>colorbar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99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391909" y="213480"/>
            <a:ext cx="787153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 resource in Reunion var. temp. seasonal</a:t>
            </a:r>
            <a:endParaRPr lang="en-US" sz="3200" dirty="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794795" y="5286370"/>
            <a:ext cx="10602409" cy="81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994B-6CE6-BB4B-7B8C-062B1516C69B}"/>
              </a:ext>
            </a:extLst>
          </p:cNvPr>
          <p:cNvSpPr txBox="1"/>
          <p:nvPr/>
        </p:nvSpPr>
        <p:spPr>
          <a:xfrm>
            <a:off x="4091850" y="1189962"/>
            <a:ext cx="459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cycle of wind speed (daily mean)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1228075" y="1911024"/>
            <a:ext cx="3002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b="1" dirty="0"/>
              <a:t>spatial mean</a:t>
            </a:r>
            <a:r>
              <a:rPr lang="en-US" dirty="0"/>
              <a:t> to plot the seasonal cycle, like the right one (but in months).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obs</a:t>
            </a:r>
            <a:r>
              <a:rPr lang="en-US" dirty="0"/>
              <a:t>, ear5, era5_land, </a:t>
            </a:r>
            <a:r>
              <a:rPr lang="en-US" dirty="0" err="1"/>
              <a:t>arome</a:t>
            </a:r>
            <a:endParaRPr lang="en-US" dirty="0"/>
          </a:p>
          <a:p>
            <a:endParaRPr lang="en-US" dirty="0"/>
          </a:p>
          <a:p>
            <a:r>
              <a:rPr lang="en-US" dirty="0"/>
              <a:t>Daily data, all the year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AD7BB-B4D5-334E-2E22-670259555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991" y="1765826"/>
            <a:ext cx="5319821" cy="32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74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800256" y="29871"/>
            <a:ext cx="909056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 resource in Reunion: diurnal cycle : hourly data ,spatial mean</a:t>
            </a:r>
            <a:endParaRPr lang="en-US" sz="3200" dirty="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794795" y="5286370"/>
            <a:ext cx="10602409" cy="81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994B-6CE6-BB4B-7B8C-062B1516C69B}"/>
              </a:ext>
            </a:extLst>
          </p:cNvPr>
          <p:cNvSpPr txBox="1"/>
          <p:nvPr/>
        </p:nvSpPr>
        <p:spPr>
          <a:xfrm>
            <a:off x="4091850" y="1189962"/>
            <a:ext cx="459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cycle of wind speed (daily mean)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1228075" y="1911024"/>
            <a:ext cx="3002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spatial mean to plot the diurnal cycle, like the right one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obs</a:t>
            </a:r>
            <a:r>
              <a:rPr lang="en-US" dirty="0"/>
              <a:t>, ear5, era5_land, </a:t>
            </a:r>
            <a:r>
              <a:rPr lang="en-US" dirty="0" err="1"/>
              <a:t>arome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Horly</a:t>
            </a:r>
            <a:r>
              <a:rPr lang="en-US" dirty="0"/>
              <a:t>, 24 hours,  all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AD7BB-B4D5-334E-2E22-670259555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991" y="1765826"/>
            <a:ext cx="5319821" cy="3261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318307-7E76-89F8-7C0D-BE62ED7E9609}"/>
              </a:ext>
            </a:extLst>
          </p:cNvPr>
          <p:cNvSpPr txBox="1"/>
          <p:nvPr/>
        </p:nvSpPr>
        <p:spPr>
          <a:xfrm>
            <a:off x="1453953" y="4447242"/>
            <a:ext cx="312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All, sea, land </a:t>
            </a:r>
          </a:p>
        </p:txBody>
      </p:sp>
    </p:spTree>
    <p:extLst>
      <p:ext uri="{BB962C8B-B14F-4D97-AF65-F5344CB8AC3E}">
        <p14:creationId xmlns:p14="http://schemas.microsoft.com/office/powerpoint/2010/main" val="293506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800256" y="29871"/>
            <a:ext cx="909056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 resource in Reunion: diurnal cycle : hourly data ,spatial mean</a:t>
            </a:r>
            <a:endParaRPr lang="en-US" sz="3200" dirty="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794795" y="5286370"/>
            <a:ext cx="10602409" cy="81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994B-6CE6-BB4B-7B8C-062B1516C69B}"/>
              </a:ext>
            </a:extLst>
          </p:cNvPr>
          <p:cNvSpPr txBox="1"/>
          <p:nvPr/>
        </p:nvSpPr>
        <p:spPr>
          <a:xfrm>
            <a:off x="4091850" y="1189962"/>
            <a:ext cx="459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cycle of wind speed (daily mean)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1591563" y="2710447"/>
            <a:ext cx="8444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 question:</a:t>
            </a:r>
          </a:p>
          <a:p>
            <a:endParaRPr lang="en-US" dirty="0"/>
          </a:p>
          <a:p>
            <a:r>
              <a:rPr lang="en-US" dirty="0"/>
              <a:t>How grided data represents the annual mean, diurnal/annual cycle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18307-7E76-89F8-7C0D-BE62ED7E9609}"/>
              </a:ext>
            </a:extLst>
          </p:cNvPr>
          <p:cNvSpPr txBox="1"/>
          <p:nvPr/>
        </p:nvSpPr>
        <p:spPr>
          <a:xfrm>
            <a:off x="1669774" y="3906075"/>
            <a:ext cx="836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 may be different depending on the area: All, sea, land </a:t>
            </a:r>
          </a:p>
        </p:txBody>
      </p:sp>
    </p:spTree>
    <p:extLst>
      <p:ext uri="{BB962C8B-B14F-4D97-AF65-F5344CB8AC3E}">
        <p14:creationId xmlns:p14="http://schemas.microsoft.com/office/powerpoint/2010/main" val="116229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974430" y="136995"/>
            <a:ext cx="909056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Vari</a:t>
            </a:r>
            <a:r>
              <a:rPr lang="en-US" sz="32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. Spatial. </a:t>
            </a:r>
            <a:r>
              <a:rPr lang="en-US" sz="32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Obs</a:t>
            </a:r>
            <a:r>
              <a:rPr lang="en-US" sz="32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32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arome</a:t>
            </a:r>
            <a:r>
              <a:rPr lang="en-US" sz="32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</a:t>
            </a:r>
            <a:endParaRPr lang="en-US" sz="3200" dirty="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794795" y="5286370"/>
            <a:ext cx="10602409" cy="81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1228075" y="1911024"/>
            <a:ext cx="3002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obs</a:t>
            </a:r>
            <a:r>
              <a:rPr lang="en-US" dirty="0"/>
              <a:t>, (</a:t>
            </a:r>
            <a:r>
              <a:rPr lang="en-US" dirty="0">
                <a:solidFill>
                  <a:srgbClr val="FF0000"/>
                </a:solidFill>
              </a:rPr>
              <a:t>ear5, era5_land shown with conclusion of insufficient </a:t>
            </a:r>
            <a:r>
              <a:rPr lang="en-US" dirty="0" err="1">
                <a:solidFill>
                  <a:srgbClr val="FF0000"/>
                </a:solidFill>
              </a:rPr>
              <a:t>reso</a:t>
            </a:r>
            <a:r>
              <a:rPr lang="en-US" dirty="0">
                <a:solidFill>
                  <a:srgbClr val="FF0000"/>
                </a:solidFill>
              </a:rPr>
              <a:t>.)</a:t>
            </a:r>
            <a:r>
              <a:rPr lang="en-US" dirty="0"/>
              <a:t>, </a:t>
            </a:r>
            <a:r>
              <a:rPr lang="en-US" dirty="0" err="1"/>
              <a:t>arome</a:t>
            </a:r>
            <a:endParaRPr lang="en-US" dirty="0"/>
          </a:p>
          <a:p>
            <a:endParaRPr lang="en-US" dirty="0"/>
          </a:p>
          <a:p>
            <a:r>
              <a:rPr lang="en-US" dirty="0"/>
              <a:t>Summer/winter daily mean, all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C8E08-AECF-941A-41EE-374671E9B942}"/>
              </a:ext>
            </a:extLst>
          </p:cNvPr>
          <p:cNvSpPr txBox="1"/>
          <p:nvPr/>
        </p:nvSpPr>
        <p:spPr>
          <a:xfrm>
            <a:off x="5111552" y="1726358"/>
            <a:ext cx="134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187110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974430" y="136995"/>
            <a:ext cx="909056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Vari</a:t>
            </a:r>
            <a:r>
              <a:rPr lang="en-US" sz="32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. Spatial. </a:t>
            </a:r>
            <a:r>
              <a:rPr lang="en-US" sz="32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Obs</a:t>
            </a:r>
            <a:r>
              <a:rPr lang="en-US" sz="32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32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arome</a:t>
            </a:r>
            <a:r>
              <a:rPr lang="en-US" sz="32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</a:t>
            </a:r>
            <a:endParaRPr lang="en-US" sz="3200" dirty="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C8E08-AECF-941A-41EE-374671E9B942}"/>
              </a:ext>
            </a:extLst>
          </p:cNvPr>
          <p:cNvSpPr txBox="1"/>
          <p:nvPr/>
        </p:nvSpPr>
        <p:spPr>
          <a:xfrm>
            <a:off x="5270580" y="1547536"/>
            <a:ext cx="4958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Obs</a:t>
            </a:r>
            <a:r>
              <a:rPr lang="en-US" dirty="0"/>
              <a:t>, and </a:t>
            </a:r>
            <a:r>
              <a:rPr lang="en-US" dirty="0" err="1"/>
              <a:t>ARome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24 hourly maps for each data in summer/winter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D9806-F70B-1209-CFD5-49BF887E1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3260235"/>
            <a:ext cx="7772400" cy="915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8639D-F47C-31FE-ECBD-801AA4DCC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799" y="4407631"/>
            <a:ext cx="7772400" cy="5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Selection of stations:</a:t>
            </a: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2213D-3017-06B4-1F02-F12D8AA3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34792" y="2142967"/>
            <a:ext cx="5864055" cy="3791414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112D0D92-FEC8-EB53-E1BB-485348989927}"/>
              </a:ext>
            </a:extLst>
          </p:cNvPr>
          <p:cNvSpPr/>
          <p:nvPr/>
        </p:nvSpPr>
        <p:spPr>
          <a:xfrm>
            <a:off x="3347127" y="3784921"/>
            <a:ext cx="7523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A64590-1DF3-56AE-9D32-2E946EBB0BB9}"/>
              </a:ext>
            </a:extLst>
          </p:cNvPr>
          <p:cNvSpPr/>
          <p:nvPr/>
        </p:nvSpPr>
        <p:spPr>
          <a:xfrm>
            <a:off x="3748383" y="4072280"/>
            <a:ext cx="7523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FB8C-E5F8-C37A-450A-D1CE0C343F67}"/>
              </a:ext>
            </a:extLst>
          </p:cNvPr>
          <p:cNvSpPr/>
          <p:nvPr/>
        </p:nvSpPr>
        <p:spPr>
          <a:xfrm>
            <a:off x="3823619" y="3096228"/>
            <a:ext cx="119604" cy="109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64BD8-A968-0DC2-A1BA-FBCA2EC9FD7C}"/>
              </a:ext>
            </a:extLst>
          </p:cNvPr>
          <p:cNvSpPr/>
          <p:nvPr/>
        </p:nvSpPr>
        <p:spPr>
          <a:xfrm>
            <a:off x="4300111" y="3514844"/>
            <a:ext cx="100312" cy="113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17E87-1A02-5B1F-DF6B-781D10FC2279}"/>
              </a:ext>
            </a:extLst>
          </p:cNvPr>
          <p:cNvSpPr/>
          <p:nvPr/>
        </p:nvSpPr>
        <p:spPr>
          <a:xfrm>
            <a:off x="2687370" y="4182240"/>
            <a:ext cx="75236" cy="946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9B7636-5F41-730C-AC6E-729EDC717DFE}"/>
              </a:ext>
            </a:extLst>
          </p:cNvPr>
          <p:cNvSpPr/>
          <p:nvPr/>
        </p:nvSpPr>
        <p:spPr>
          <a:xfrm>
            <a:off x="2822408" y="4334640"/>
            <a:ext cx="92598" cy="104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F7EB94-4770-B190-3696-92325E105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96053"/>
              </p:ext>
            </p:extLst>
          </p:nvPr>
        </p:nvGraphicFramePr>
        <p:xfrm>
          <a:off x="7088937" y="1927041"/>
          <a:ext cx="4538672" cy="3669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68">
                  <a:extLst>
                    <a:ext uri="{9D8B030D-6E8A-4147-A177-3AD203B41FA5}">
                      <a16:colId xmlns:a16="http://schemas.microsoft.com/office/drawing/2014/main" val="588408096"/>
                    </a:ext>
                  </a:extLst>
                </a:gridCol>
                <a:gridCol w="1134668">
                  <a:extLst>
                    <a:ext uri="{9D8B030D-6E8A-4147-A177-3AD203B41FA5}">
                      <a16:colId xmlns:a16="http://schemas.microsoft.com/office/drawing/2014/main" val="2872188632"/>
                    </a:ext>
                  </a:extLst>
                </a:gridCol>
                <a:gridCol w="1134668">
                  <a:extLst>
                    <a:ext uri="{9D8B030D-6E8A-4147-A177-3AD203B41FA5}">
                      <a16:colId xmlns:a16="http://schemas.microsoft.com/office/drawing/2014/main" val="2812026033"/>
                    </a:ext>
                  </a:extLst>
                </a:gridCol>
                <a:gridCol w="1134668">
                  <a:extLst>
                    <a:ext uri="{9D8B030D-6E8A-4147-A177-3AD203B41FA5}">
                      <a16:colId xmlns:a16="http://schemas.microsoft.com/office/drawing/2014/main" val="3484343936"/>
                    </a:ext>
                  </a:extLst>
                </a:gridCol>
              </a:tblGrid>
              <a:tr h="524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273376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66363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3015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65543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476118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777564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544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36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Selection of stations:</a:t>
            </a: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2213D-3017-06B4-1F02-F12D8AA3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670" y="1857653"/>
            <a:ext cx="2941112" cy="190158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112D0D92-FEC8-EB53-E1BB-485348989927}"/>
              </a:ext>
            </a:extLst>
          </p:cNvPr>
          <p:cNvSpPr/>
          <p:nvPr/>
        </p:nvSpPr>
        <p:spPr>
          <a:xfrm>
            <a:off x="1232704" y="2526431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A64590-1DF3-56AE-9D32-2E946EBB0BB9}"/>
              </a:ext>
            </a:extLst>
          </p:cNvPr>
          <p:cNvSpPr/>
          <p:nvPr/>
        </p:nvSpPr>
        <p:spPr>
          <a:xfrm>
            <a:off x="1743920" y="2885206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FB8C-E5F8-C37A-450A-D1CE0C343F67}"/>
              </a:ext>
            </a:extLst>
          </p:cNvPr>
          <p:cNvSpPr/>
          <p:nvPr/>
        </p:nvSpPr>
        <p:spPr>
          <a:xfrm>
            <a:off x="1681283" y="2316450"/>
            <a:ext cx="168853" cy="109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64BD8-A968-0DC2-A1BA-FBCA2EC9FD7C}"/>
              </a:ext>
            </a:extLst>
          </p:cNvPr>
          <p:cNvSpPr/>
          <p:nvPr/>
        </p:nvSpPr>
        <p:spPr>
          <a:xfrm>
            <a:off x="1850136" y="2631567"/>
            <a:ext cx="141618" cy="113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17E87-1A02-5B1F-DF6B-781D10FC2279}"/>
              </a:ext>
            </a:extLst>
          </p:cNvPr>
          <p:cNvSpPr/>
          <p:nvPr/>
        </p:nvSpPr>
        <p:spPr>
          <a:xfrm>
            <a:off x="1034792" y="2885206"/>
            <a:ext cx="106216" cy="946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9B7636-5F41-730C-AC6E-729EDC717DFE}"/>
              </a:ext>
            </a:extLst>
          </p:cNvPr>
          <p:cNvSpPr/>
          <p:nvPr/>
        </p:nvSpPr>
        <p:spPr>
          <a:xfrm>
            <a:off x="1338920" y="3171769"/>
            <a:ext cx="130727" cy="104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DA3A6-7A0A-5A2E-D79F-E05A56EACE95}"/>
              </a:ext>
            </a:extLst>
          </p:cNvPr>
          <p:cNvSpPr/>
          <p:nvPr/>
        </p:nvSpPr>
        <p:spPr>
          <a:xfrm>
            <a:off x="5301205" y="2526431"/>
            <a:ext cx="3501342" cy="2711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 profile, hourly data, with legend of East, west, high stations</a:t>
            </a:r>
          </a:p>
        </p:txBody>
      </p:sp>
    </p:spTree>
    <p:extLst>
      <p:ext uri="{BB962C8B-B14F-4D97-AF65-F5344CB8AC3E}">
        <p14:creationId xmlns:p14="http://schemas.microsoft.com/office/powerpoint/2010/main" val="261570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414</Words>
  <Application>Microsoft Macintosh PowerPoint</Application>
  <PresentationFormat>Widescreen</PresentationFormat>
  <Paragraphs>93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 TANG</dc:creator>
  <cp:lastModifiedBy>Chao TANG</cp:lastModifiedBy>
  <cp:revision>2</cp:revision>
  <dcterms:created xsi:type="dcterms:W3CDTF">2023-04-07T06:25:25Z</dcterms:created>
  <dcterms:modified xsi:type="dcterms:W3CDTF">2023-04-27T07:44:06Z</dcterms:modified>
</cp:coreProperties>
</file>